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840" r:id="rId1"/>
  </p:sldMasterIdLst>
  <p:notesMasterIdLst>
    <p:notesMasterId r:id="rId8"/>
  </p:notesMasterIdLst>
  <p:sldIdLst>
    <p:sldId id="262" r:id="rId2"/>
    <p:sldId id="256" r:id="rId3"/>
    <p:sldId id="257" r:id="rId4"/>
    <p:sldId id="258" r:id="rId5"/>
    <p:sldId id="268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B2ABCA-3444-4FDB-90CA-0AB474FA9265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94A577-4C4C-4A1C-A2E3-031B53397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315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753CB-DB81-4076-86A6-9D213E2E43E7}" type="uaqdatetime1">
              <a:rPr lang="ar-SA" smtClean="0"/>
              <a:t>27/02/1442</a:t>
            </a:fld>
            <a:endParaRPr lang="ar-SA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61AA2-438B-4729-9EDA-BC78E0543FB2}" type="uaqdatetime1">
              <a:rPr lang="ar-SA" smtClean="0"/>
              <a:t>27/02/1442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7408E-13D2-4016-BFF6-ABAA647F2C1E}" type="uaqdatetime1">
              <a:rPr lang="ar-SA" smtClean="0"/>
              <a:t>27/02/1442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21F21-4609-4596-92CC-E74805080549}" type="uaqdatetime1">
              <a:rPr lang="ar-SA" smtClean="0"/>
              <a:t>27/02/1442</a:t>
            </a:fld>
            <a:endParaRPr lang="ar-S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ar-S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066-C0B0-40EE-8FBE-8C56CD033661}" type="uaqdatetime1">
              <a:rPr lang="ar-SA" smtClean="0"/>
              <a:t>27/02/1442</a:t>
            </a:fld>
            <a:endParaRPr lang="ar-SA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7D12C-F175-4008-ACE9-4C5C7F428082}" type="uaqdatetime1">
              <a:rPr lang="ar-SA" smtClean="0"/>
              <a:t>27/02/1442</a:t>
            </a:fld>
            <a:endParaRPr lang="ar-S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B95AA-072D-4C64-8573-BB4DA492BE73}" type="uaqdatetime1">
              <a:rPr lang="ar-SA" smtClean="0"/>
              <a:t>27/02/1442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8239A-A1E5-440A-B63F-39355F175E1D}" type="uaqdatetime1">
              <a:rPr lang="ar-SA" smtClean="0"/>
              <a:t>27/02/1442</a:t>
            </a:fld>
            <a:endParaRPr lang="ar-S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95F01-614F-42D6-A422-E6D8CAA73257}" type="uaqdatetime1">
              <a:rPr lang="ar-SA" smtClean="0"/>
              <a:t>27/02/1442</a:t>
            </a:fld>
            <a:endParaRPr lang="ar-SA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8EF86-C563-42A7-9EE2-2F0B5B6E19CA}" type="uaqdatetime1">
              <a:rPr lang="ar-SA" smtClean="0"/>
              <a:t>27/02/1442</a:t>
            </a:fld>
            <a:endParaRPr lang="ar-SA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F611F-21F3-400A-B610-D7FD7FDCF77D}" type="uaqdatetime1">
              <a:rPr lang="ar-SA" smtClean="0"/>
              <a:t>27/02/1442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F57AB6B-648E-42B6-BED8-0C654AA636B9}" type="uaqdatetime1">
              <a:rPr lang="ar-SA" smtClean="0"/>
              <a:t>27/02/1442</a:t>
            </a:fld>
            <a:endParaRPr lang="ar-SA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800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ar-EG" sz="40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PT Bold Heading" pitchFamily="2" charset="-78"/>
              </a:rPr>
              <a:t>مقرر </a:t>
            </a:r>
            <a:r>
              <a:rPr lang="ar-EG" sz="4000" b="1" cap="none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PT Bold Heading" pitchFamily="2" charset="-78"/>
              </a:rPr>
              <a:t>الرأي العام والإعلام</a:t>
            </a:r>
            <a:r>
              <a:rPr lang="ar-EG" sz="4000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PT Bold Heading" pitchFamily="2" charset="-78"/>
              </a:rPr>
              <a:t/>
            </a:r>
            <a:br>
              <a:rPr lang="ar-EG" sz="4000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PT Bold Heading" pitchFamily="2" charset="-78"/>
              </a:rPr>
            </a:br>
            <a:r>
              <a:rPr lang="ar-EG" sz="4400" b="1" cap="none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PT Bold Heading" pitchFamily="2" charset="-78"/>
              </a:rPr>
              <a:t>للفرقة الثالثة</a:t>
            </a:r>
            <a:r>
              <a:rPr lang="en-US" sz="4400" b="1" cap="none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PT Bold Heading" pitchFamily="2" charset="-78"/>
              </a:rPr>
              <a:t> </a:t>
            </a:r>
            <a:endParaRPr lang="en-US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39752" y="2276872"/>
            <a:ext cx="4038600" cy="443484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lvl="0" indent="0" algn="ctr">
              <a:buClr>
                <a:srgbClr val="0BD0D9"/>
              </a:buClr>
              <a:buSzPct val="95000"/>
              <a:buNone/>
            </a:pPr>
            <a:r>
              <a:rPr lang="ar-EG" sz="3700" dirty="0">
                <a:solidFill>
                  <a:prstClr val="black"/>
                </a:solidFill>
                <a:latin typeface="Constantia"/>
                <a:cs typeface="PT Bold Heading" pitchFamily="2" charset="-78"/>
              </a:rPr>
              <a:t>إعداد:</a:t>
            </a:r>
          </a:p>
          <a:p>
            <a:pPr marL="0" lvl="0" indent="0" algn="ctr" rtl="1">
              <a:buClr>
                <a:srgbClr val="0BD0D9"/>
              </a:buClr>
              <a:buSzPct val="95000"/>
              <a:buNone/>
            </a:pPr>
            <a:r>
              <a:rPr lang="ar-EG" sz="3700" dirty="0">
                <a:solidFill>
                  <a:srgbClr val="FF0000"/>
                </a:solidFill>
                <a:latin typeface="Constantia"/>
                <a:cs typeface="PT Bold Heading" pitchFamily="2" charset="-78"/>
              </a:rPr>
              <a:t>د. غادة ممدوح </a:t>
            </a:r>
          </a:p>
          <a:p>
            <a:pPr marL="0" lvl="0" indent="0" algn="ctr" rtl="1">
              <a:buClr>
                <a:srgbClr val="0BD0D9"/>
              </a:buClr>
              <a:buSzPct val="95000"/>
              <a:buNone/>
            </a:pPr>
            <a:r>
              <a:rPr lang="ar-EG" sz="3700" dirty="0">
                <a:solidFill>
                  <a:prstClr val="black"/>
                </a:solidFill>
                <a:latin typeface="Constantia"/>
                <a:cs typeface="PT Bold Heading" pitchFamily="2" charset="-78"/>
              </a:rPr>
              <a:t>مدرس الإذاعة والتلفزيون </a:t>
            </a:r>
            <a:endParaRPr lang="en-US" sz="3700" dirty="0">
              <a:solidFill>
                <a:prstClr val="black"/>
              </a:solidFill>
              <a:latin typeface="Constantia"/>
              <a:cs typeface="PT Bold Heading" pitchFamily="2" charset="-78"/>
            </a:endParaRPr>
          </a:p>
          <a:p>
            <a:pPr marL="0" lvl="0" indent="0" algn="ctr" rtl="1">
              <a:buClr>
                <a:srgbClr val="0BD0D9"/>
              </a:buClr>
              <a:buSzPct val="95000"/>
              <a:buNone/>
            </a:pPr>
            <a:r>
              <a:rPr lang="ar-EG" sz="3700" dirty="0">
                <a:solidFill>
                  <a:prstClr val="black"/>
                </a:solidFill>
                <a:latin typeface="Constantia"/>
                <a:cs typeface="PT Bold Heading" pitchFamily="2" charset="-78"/>
              </a:rPr>
              <a:t>بقسم الإعلام/كلية الآداب/جامعة بنها</a:t>
            </a:r>
            <a:endParaRPr lang="en-US" sz="2600" dirty="0">
              <a:solidFill>
                <a:prstClr val="black"/>
              </a:solidFill>
              <a:latin typeface="Constantia"/>
            </a:endParaRPr>
          </a:p>
          <a:p>
            <a:pPr marL="0" indent="0" algn="r" rtl="1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7F2F3A9-1F4F-4478-9F3C-AA21D4F3E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252536" y="44624"/>
            <a:ext cx="762000" cy="244475"/>
          </a:xfrm>
        </p:spPr>
        <p:txBody>
          <a:bodyPr/>
          <a:lstStyle/>
          <a:p>
            <a:fld id="{0B34F065-1154-456A-91E3-76DE8E75E17B}" type="slidenum">
              <a:rPr lang="ar-SA" sz="1600" b="1" smtClean="0"/>
              <a:t>1</a:t>
            </a:fld>
            <a:endParaRPr lang="ar-SA" b="1" dirty="0"/>
          </a:p>
        </p:txBody>
      </p:sp>
    </p:spTree>
    <p:extLst>
      <p:ext uri="{BB962C8B-B14F-4D97-AF65-F5344CB8AC3E}">
        <p14:creationId xmlns:p14="http://schemas.microsoft.com/office/powerpoint/2010/main" val="85889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03648" y="260648"/>
            <a:ext cx="6499335" cy="165618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ar-EG" sz="4400" smtClean="0">
                <a:solidFill>
                  <a:srgbClr val="FF0000"/>
                </a:solidFill>
                <a:cs typeface="PT Bold Heading" pitchFamily="2" charset="-78"/>
              </a:rPr>
              <a:t>المحاضرة </a:t>
            </a:r>
            <a:r>
              <a:rPr lang="ar-EG" sz="4400" smtClean="0">
                <a:solidFill>
                  <a:srgbClr val="FF0000"/>
                </a:solidFill>
                <a:cs typeface="PT Bold Heading" pitchFamily="2" charset="-78"/>
              </a:rPr>
              <a:t>الخامسة</a:t>
            </a:r>
            <a:r>
              <a:rPr lang="ar-EG" sz="4400" smtClean="0">
                <a:cs typeface="PT Bold Heading" pitchFamily="2" charset="-78"/>
              </a:rPr>
              <a:t>: </a:t>
            </a:r>
            <a:r>
              <a:rPr lang="ar-EG" sz="4400" dirty="0" smtClean="0">
                <a:cs typeface="PT Bold Heading" pitchFamily="2" charset="-78"/>
              </a:rPr>
              <a:t>عناصر الرأي العام</a:t>
            </a:r>
            <a:endParaRPr lang="en-US" sz="4400" dirty="0">
              <a:cs typeface="PT Bold Heading" pitchFamily="2" charset="-7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8D17C9F9-599E-48B5-A3E5-DF170AC0E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252536" y="116632"/>
            <a:ext cx="758952" cy="246888"/>
          </a:xfrm>
        </p:spPr>
        <p:txBody>
          <a:bodyPr/>
          <a:lstStyle/>
          <a:p>
            <a:fld id="{0B34F065-1154-456A-91E3-76DE8E75E17B}" type="slidenum">
              <a:rPr lang="ar-SA" sz="1800" b="1" smtClean="0"/>
              <a:t>2</a:t>
            </a:fld>
            <a:endParaRPr lang="ar-SA" b="1" dirty="0"/>
          </a:p>
        </p:txBody>
      </p:sp>
      <p:sp>
        <p:nvSpPr>
          <p:cNvPr id="4" name="Rectangle 3"/>
          <p:cNvSpPr/>
          <p:nvPr/>
        </p:nvSpPr>
        <p:spPr>
          <a:xfrm>
            <a:off x="2653613" y="2060848"/>
            <a:ext cx="41921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SA" sz="2400" b="1" dirty="0">
                <a:latin typeface="Calibri"/>
                <a:ea typeface="Calibri"/>
                <a:cs typeface="PT Bold Heading" pitchFamily="2" charset="-78"/>
              </a:rPr>
              <a:t> تتمثل عناصر الرأي العام في الأتي:</a:t>
            </a:r>
            <a:endParaRPr lang="en-US" sz="2400" dirty="0">
              <a:cs typeface="PT Bold Heading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52320" y="2647520"/>
            <a:ext cx="15327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8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ea typeface="Calibri"/>
                <a:cs typeface="PT Bold Heading" pitchFamily="2" charset="-78"/>
              </a:rPr>
              <a:t>1. </a:t>
            </a:r>
            <a:r>
              <a:rPr lang="ar-SA" sz="28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ea typeface="Calibri"/>
                <a:cs typeface="PT Bold Heading" pitchFamily="2" charset="-78"/>
              </a:rPr>
              <a:t>المشكلة</a:t>
            </a:r>
            <a:r>
              <a:rPr lang="ar-EG" sz="2800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ea typeface="Calibri"/>
                <a:cs typeface="PT Bold Heading" pitchFamily="2" charset="-78"/>
              </a:rPr>
              <a:t>:</a:t>
            </a:r>
            <a:endParaRPr lang="en-US" sz="28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63096" y="3515959"/>
            <a:ext cx="30220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EG" sz="2800" b="1" spc="-20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ea typeface="Calibri"/>
                <a:cs typeface="PT Bold Heading" pitchFamily="2" charset="-78"/>
              </a:rPr>
              <a:t>2. </a:t>
            </a:r>
            <a:r>
              <a:rPr lang="ar-SA" sz="2800" b="1" spc="-20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ea typeface="Calibri"/>
                <a:cs typeface="PT Bold Heading" pitchFamily="2" charset="-78"/>
              </a:rPr>
              <a:t>الجماعة</a:t>
            </a:r>
            <a:r>
              <a:rPr lang="ar-SA" sz="2800" b="1" spc="-20" dirty="0" smtClean="0">
                <a:solidFill>
                  <a:srgbClr val="FF0000"/>
                </a:solidFill>
                <a:ea typeface="Calibri"/>
                <a:cs typeface="PT Bold Heading" pitchFamily="2" charset="-78"/>
              </a:rPr>
              <a:t> </a:t>
            </a:r>
            <a:r>
              <a:rPr lang="ar-SA" sz="2800" b="1" spc="-20" dirty="0">
                <a:solidFill>
                  <a:srgbClr val="FF0000"/>
                </a:solidFill>
                <a:ea typeface="Calibri"/>
                <a:cs typeface="PT Bold Heading" pitchFamily="2" charset="-78"/>
              </a:rPr>
              <a:t>(المجتمع): </a:t>
            </a:r>
            <a:endParaRPr lang="en-US" sz="28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08305" y="4509119"/>
            <a:ext cx="15841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EG" sz="2800" b="1" spc="-20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ea typeface="Calibri"/>
                <a:cs typeface="PT Bold Heading" pitchFamily="2" charset="-78"/>
              </a:rPr>
              <a:t>3. </a:t>
            </a:r>
            <a:r>
              <a:rPr lang="ar-SA" sz="2800" b="1" spc="-20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ea typeface="Calibri"/>
                <a:cs typeface="PT Bold Heading" pitchFamily="2" charset="-78"/>
              </a:rPr>
              <a:t>التفاعل</a:t>
            </a:r>
            <a:r>
              <a:rPr lang="ar-SA" sz="2800" b="1" spc="-20" dirty="0" smtClean="0">
                <a:solidFill>
                  <a:srgbClr val="FF0000"/>
                </a:solidFill>
                <a:ea typeface="Calibri"/>
                <a:cs typeface="PT Bold Heading" pitchFamily="2" charset="-78"/>
              </a:rPr>
              <a:t>:</a:t>
            </a:r>
            <a:endParaRPr lang="en-US" sz="28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16832" y="5422336"/>
            <a:ext cx="14269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  <a:cs typeface="PT Bold Heading" pitchFamily="2" charset="-78"/>
              </a:rPr>
              <a:t>4. الاتجاه:</a:t>
            </a:r>
            <a:endParaRPr lang="en-US" sz="28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20" y="2645068"/>
            <a:ext cx="69546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SA" sz="2400" b="1" dirty="0">
                <a:ea typeface="Calibri"/>
                <a:cs typeface="Simplified Arabic"/>
              </a:rPr>
              <a:t>فثمة مشكلة تتعلق بالدين وأخرى بـ الأخلاق وثالثة بالاقتصاد ورابعة بالأمن، وقد تكون محلية وغير </a:t>
            </a:r>
            <a:r>
              <a:rPr lang="ar-SA" sz="2400" b="1" dirty="0" smtClean="0">
                <a:ea typeface="Calibri"/>
                <a:cs typeface="Simplified Arabic"/>
              </a:rPr>
              <a:t>ذلك</a:t>
            </a:r>
            <a:r>
              <a:rPr lang="ar-EG" sz="2400" b="1" dirty="0" smtClean="0">
                <a:ea typeface="Calibri"/>
                <a:cs typeface="Simplified Arabic"/>
              </a:rPr>
              <a:t>.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107504" y="3515959"/>
            <a:ext cx="58555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SA" sz="2400" b="1" spc="-20" dirty="0">
                <a:ea typeface="Calibri"/>
                <a:cs typeface="Simplified Arabic"/>
              </a:rPr>
              <a:t>ويقصد بها عدد من الأشخاص المرتبطين بأواصر معينة تؤلف </a:t>
            </a:r>
            <a:r>
              <a:rPr lang="ar-SA" sz="2400" b="1" spc="-20" dirty="0" smtClean="0">
                <a:ea typeface="Calibri"/>
                <a:cs typeface="Simplified Arabic"/>
              </a:rPr>
              <a:t>بينهم</a:t>
            </a:r>
            <a:r>
              <a:rPr lang="ar-EG" sz="2400" b="1" spc="-20" dirty="0" smtClean="0">
                <a:ea typeface="Calibri"/>
                <a:cs typeface="Simplified Arabic"/>
              </a:rPr>
              <a:t>.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251520" y="4477998"/>
            <a:ext cx="70567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SA" sz="2400" b="1" spc="-20" dirty="0">
                <a:solidFill>
                  <a:prstClr val="black"/>
                </a:solidFill>
                <a:ea typeface="Calibri"/>
                <a:cs typeface="Simplified Arabic"/>
              </a:rPr>
              <a:t>ويعني المناقشة المخلصة وتبادل الأفكار من أجل الحصول على رأي يرضى عنه أغلبية </a:t>
            </a:r>
            <a:r>
              <a:rPr lang="ar-SA" sz="2400" b="1" spc="-20" dirty="0" smtClean="0">
                <a:solidFill>
                  <a:prstClr val="black"/>
                </a:solidFill>
                <a:ea typeface="Calibri"/>
                <a:cs typeface="Simplified Arabic"/>
              </a:rPr>
              <a:t>المجتمع</a:t>
            </a:r>
            <a:r>
              <a:rPr lang="ar-EG" sz="2400" b="1" spc="-20" dirty="0" smtClean="0">
                <a:solidFill>
                  <a:prstClr val="black"/>
                </a:solidFill>
                <a:ea typeface="Calibri"/>
                <a:cs typeface="Simplified Arabic"/>
              </a:rPr>
              <a:t>.</a:t>
            </a:r>
            <a:r>
              <a:rPr lang="ar-SA" sz="2400" b="1" spc="-20" dirty="0" smtClean="0">
                <a:solidFill>
                  <a:prstClr val="black"/>
                </a:solidFill>
                <a:ea typeface="Calibri"/>
                <a:cs typeface="Simplified Arabic"/>
              </a:rPr>
              <a:t>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37328" y="5530057"/>
            <a:ext cx="71149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SA" sz="2400" b="1" dirty="0">
                <a:ea typeface="Calibri"/>
                <a:cs typeface="Simplified Arabic"/>
              </a:rPr>
              <a:t>ويقال إن الاتجاه میل مؤيد أو مناهض إزاء موضوع أو موضوعات معينة كالأشخاص والفئات الاجتماعية والأشياء المادية. </a:t>
            </a:r>
            <a:r>
              <a:rPr lang="ar-EG" sz="2400" b="1" dirty="0" smtClean="0">
                <a:ea typeface="Calibri"/>
                <a:cs typeface="Simplified Arabic"/>
              </a:rPr>
              <a:t>ولهذا الاتجاه 3 مداخل: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2338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7" grpId="0"/>
      <p:bldP spid="9" grpId="0"/>
      <p:bldP spid="10" grpId="0"/>
      <p:bldP spid="5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57570F2C-ADAD-4ED2-B37B-4E45D51A5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08520" y="103085"/>
            <a:ext cx="762000" cy="244475"/>
          </a:xfrm>
        </p:spPr>
        <p:txBody>
          <a:bodyPr/>
          <a:lstStyle/>
          <a:p>
            <a:fld id="{0B34F065-1154-456A-91E3-76DE8E75E17B}" type="slidenum">
              <a:rPr lang="ar-SA" sz="1600" b="1" smtClean="0"/>
              <a:t>3</a:t>
            </a:fld>
            <a:endParaRPr lang="ar-SA" b="1" dirty="0"/>
          </a:p>
        </p:txBody>
      </p:sp>
      <p:sp>
        <p:nvSpPr>
          <p:cNvPr id="5" name="Rectangle 4"/>
          <p:cNvSpPr/>
          <p:nvPr/>
        </p:nvSpPr>
        <p:spPr>
          <a:xfrm>
            <a:off x="6633147" y="476672"/>
            <a:ext cx="1085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400" b="1" dirty="0" smtClean="0">
                <a:solidFill>
                  <a:srgbClr val="000000"/>
                </a:solidFill>
                <a:ea typeface="Times New Roman"/>
                <a:cs typeface="PT Bold Heading" pitchFamily="2" charset="-78"/>
              </a:rPr>
              <a:t>المعلومة</a:t>
            </a:r>
            <a:endParaRPr lang="en-US" sz="2400" dirty="0">
              <a:cs typeface="PT Bold Heading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25366" y="479008"/>
            <a:ext cx="10295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2400" b="1" dirty="0" smtClean="0">
                <a:solidFill>
                  <a:srgbClr val="000000"/>
                </a:solidFill>
                <a:latin typeface="Segoe UI Historic" pitchFamily="34" charset="0"/>
                <a:ea typeface="Segoe UI Historic" pitchFamily="34" charset="0"/>
                <a:cs typeface="PT Bold Heading" pitchFamily="2" charset="-78"/>
              </a:rPr>
              <a:t>القيم</a:t>
            </a:r>
            <a:endParaRPr lang="en-US" sz="2400" dirty="0">
              <a:latin typeface="Segoe UI Historic" pitchFamily="34" charset="0"/>
              <a:ea typeface="Segoe UI Historic" pitchFamily="34" charset="0"/>
              <a:cs typeface="PT Bold Heading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18586" y="476672"/>
            <a:ext cx="29939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EG" sz="2800" b="1" dirty="0" smtClean="0">
                <a:ea typeface="Times New Roman"/>
                <a:cs typeface="PT Bold Heading" pitchFamily="2" charset="-78"/>
              </a:rPr>
              <a:t>أنماط التفكير العلمي</a:t>
            </a:r>
            <a:endParaRPr lang="en-US" sz="2800" dirty="0">
              <a:cs typeface="PT Bold Heading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81036" y="1196752"/>
            <a:ext cx="5118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800" b="1" dirty="0" smtClean="0">
                <a:solidFill>
                  <a:srgbClr val="FF0000"/>
                </a:solidFill>
                <a:latin typeface="Sakkal Majalla" pitchFamily="2" charset="-78"/>
                <a:ea typeface="Calibri"/>
                <a:cs typeface="PT Bold Heading" pitchFamily="2" charset="-78"/>
              </a:rPr>
              <a:t>5. </a:t>
            </a:r>
            <a:r>
              <a:rPr lang="ar-SA" sz="2800" b="1" dirty="0" smtClean="0">
                <a:solidFill>
                  <a:srgbClr val="FF0000"/>
                </a:solidFill>
                <a:latin typeface="Sakkal Majalla" pitchFamily="2" charset="-78"/>
                <a:ea typeface="Calibri"/>
                <a:cs typeface="PT Bold Heading" pitchFamily="2" charset="-78"/>
              </a:rPr>
              <a:t>اتصال</a:t>
            </a:r>
            <a:r>
              <a:rPr lang="ar-EG" sz="2800" b="1" dirty="0" smtClean="0">
                <a:solidFill>
                  <a:srgbClr val="FF0000"/>
                </a:solidFill>
                <a:latin typeface="Sakkal Majalla" pitchFamily="2" charset="-78"/>
                <a:ea typeface="Calibri"/>
                <a:cs typeface="PT Bold Heading" pitchFamily="2" charset="-78"/>
              </a:rPr>
              <a:t> الرأي العام</a:t>
            </a:r>
            <a:r>
              <a:rPr lang="ar-SA" sz="2800" b="1" dirty="0" smtClean="0">
                <a:solidFill>
                  <a:srgbClr val="FF0000"/>
                </a:solidFill>
                <a:latin typeface="Sakkal Majalla" pitchFamily="2" charset="-78"/>
                <a:ea typeface="Calibri"/>
                <a:cs typeface="PT Bold Heading" pitchFamily="2" charset="-78"/>
              </a:rPr>
              <a:t> </a:t>
            </a:r>
            <a:r>
              <a:rPr lang="ar-SA" sz="2800" b="1" dirty="0">
                <a:solidFill>
                  <a:srgbClr val="FF0000"/>
                </a:solidFill>
                <a:latin typeface="Sakkal Majalla" pitchFamily="2" charset="-78"/>
                <a:ea typeface="Calibri"/>
                <a:cs typeface="PT Bold Heading" pitchFamily="2" charset="-78"/>
              </a:rPr>
              <a:t>الوثيق </a:t>
            </a:r>
            <a:r>
              <a:rPr lang="ar-SA" sz="2800" b="1" dirty="0" smtClean="0">
                <a:solidFill>
                  <a:srgbClr val="FF0000"/>
                </a:solidFill>
                <a:latin typeface="Sakkal Majalla" pitchFamily="2" charset="-78"/>
                <a:ea typeface="Calibri"/>
                <a:cs typeface="PT Bold Heading" pitchFamily="2" charset="-78"/>
              </a:rPr>
              <a:t>بالجماعة</a:t>
            </a:r>
            <a:r>
              <a:rPr lang="ar-EG" sz="2800" b="1" dirty="0" smtClean="0">
                <a:solidFill>
                  <a:srgbClr val="FF0000"/>
                </a:solidFill>
                <a:latin typeface="Sakkal Majalla" pitchFamily="2" charset="-78"/>
                <a:ea typeface="Calibri"/>
                <a:cs typeface="PT Bold Heading" pitchFamily="2" charset="-78"/>
              </a:rPr>
              <a:t>:</a:t>
            </a:r>
            <a:endParaRPr lang="en-US" sz="2800" dirty="0">
              <a:solidFill>
                <a:srgbClr val="FF0000"/>
              </a:solidFill>
              <a:latin typeface="Sakkal Majalla" pitchFamily="2" charset="-78"/>
              <a:cs typeface="PT Bold Heading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43807" y="1844824"/>
            <a:ext cx="40511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3200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عوامل تكوين الرأي العام:</a:t>
            </a:r>
            <a:endParaRPr lang="en-US" sz="32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3392" y="1227529"/>
            <a:ext cx="38218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400" b="1" dirty="0" smtClean="0">
                <a:solidFill>
                  <a:srgbClr val="000000"/>
                </a:solidFill>
                <a:ea typeface="Times New Roman"/>
                <a:cs typeface="Simplified Arabic"/>
              </a:rPr>
              <a:t>اختلاف الرأي الفردي عن الرأي العام.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4624518" y="2617741"/>
            <a:ext cx="43787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spc="-20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أولا : العوامل الفسيولوجية الوظيفية</a:t>
            </a:r>
            <a:r>
              <a:rPr lang="ar-SA" sz="2400" b="1" spc="-20" dirty="0"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: </a:t>
            </a:r>
            <a:endParaRPr lang="en-US" sz="24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00459" y="3284984"/>
            <a:ext cx="28857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ثانيا: العوامل النفسية: </a:t>
            </a:r>
            <a:endParaRPr lang="en-US" sz="24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01010" y="3944181"/>
            <a:ext cx="27863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spc="-20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ثالثا: العوامل الثقافية: </a:t>
            </a:r>
            <a:endParaRPr lang="en-US" sz="24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71219" y="4541510"/>
            <a:ext cx="28536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رابعا: النسق السياسي: </a:t>
            </a:r>
            <a:endParaRPr lang="en-US" sz="24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34478" y="5159284"/>
            <a:ext cx="31938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spc="-20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خامسا: الأحداث والمشكلات: </a:t>
            </a:r>
            <a:endParaRPr lang="en-US" sz="24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66927" y="5744289"/>
            <a:ext cx="28363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400" b="1" spc="-20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سادسا</a:t>
            </a:r>
            <a:r>
              <a:rPr lang="ar-SA" sz="2400" b="1" spc="-20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: </a:t>
            </a:r>
            <a:r>
              <a:rPr lang="ar-EG" sz="2400" b="1" spc="-20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الإعلام والدعاية</a:t>
            </a:r>
            <a:r>
              <a:rPr lang="ar-SA" sz="2400" b="1" spc="-20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: </a:t>
            </a:r>
            <a:endParaRPr lang="en-US" sz="24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874715" y="6252120"/>
            <a:ext cx="20999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400" b="1" spc="-20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سابعا</a:t>
            </a:r>
            <a:r>
              <a:rPr lang="ar-SA" sz="2400" b="1" spc="-20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: </a:t>
            </a:r>
            <a:r>
              <a:rPr lang="ar-EG" sz="2400" b="1" spc="-20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الشائعات</a:t>
            </a:r>
            <a:r>
              <a:rPr lang="ar-SA" sz="2400" b="1" spc="-20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: </a:t>
            </a:r>
            <a:endParaRPr lang="en-US" sz="24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89348" y="2617740"/>
            <a:ext cx="45384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spc="-20" dirty="0">
                <a:solidFill>
                  <a:srgbClr val="000000"/>
                </a:solidFill>
                <a:ea typeface="Times New Roman"/>
                <a:cs typeface="Simplified Arabic"/>
              </a:rPr>
              <a:t>سمات جسمية تؤثر على عقلية الفرد </a:t>
            </a:r>
            <a:r>
              <a:rPr lang="ar-SA" sz="2400" b="1" spc="-20" dirty="0" smtClean="0">
                <a:solidFill>
                  <a:srgbClr val="000000"/>
                </a:solidFill>
                <a:ea typeface="Times New Roman"/>
                <a:cs typeface="Simplified Arabic"/>
              </a:rPr>
              <a:t>وأفكاره</a:t>
            </a:r>
            <a:r>
              <a:rPr lang="ar-EG" sz="2400" b="1" spc="-20" dirty="0">
                <a:solidFill>
                  <a:srgbClr val="000000"/>
                </a:solidFill>
                <a:ea typeface="Times New Roman"/>
                <a:cs typeface="Simplified Arabic"/>
              </a:rPr>
              <a:t>.</a:t>
            </a:r>
            <a:endParaRPr lang="en-US" sz="2400" dirty="0"/>
          </a:p>
        </p:txBody>
      </p:sp>
      <p:sp>
        <p:nvSpPr>
          <p:cNvPr id="29" name="Rectangle 28"/>
          <p:cNvSpPr/>
          <p:nvPr/>
        </p:nvSpPr>
        <p:spPr>
          <a:xfrm>
            <a:off x="395537" y="3284984"/>
            <a:ext cx="58054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400" b="1" dirty="0">
                <a:solidFill>
                  <a:srgbClr val="000000"/>
                </a:solidFill>
                <a:ea typeface="Times New Roman"/>
                <a:cs typeface="Simplified Arabic"/>
              </a:rPr>
              <a:t>وتلعب الأهواء دورا بالغ الأهمية في بلورة الرأي </a:t>
            </a:r>
            <a:r>
              <a:rPr lang="ar-SA" sz="2400" b="1" dirty="0" smtClean="0">
                <a:solidFill>
                  <a:srgbClr val="000000"/>
                </a:solidFill>
                <a:ea typeface="Times New Roman"/>
                <a:cs typeface="Simplified Arabic"/>
              </a:rPr>
              <a:t>العام</a:t>
            </a:r>
            <a:r>
              <a:rPr lang="ar-EG" sz="2400" b="1" dirty="0" smtClean="0">
                <a:solidFill>
                  <a:srgbClr val="000000"/>
                </a:solidFill>
                <a:ea typeface="Times New Roman"/>
                <a:cs typeface="Simplified Arabic"/>
              </a:rPr>
              <a:t>.</a:t>
            </a:r>
            <a:endParaRPr lang="en-US" sz="2400" dirty="0"/>
          </a:p>
        </p:txBody>
      </p:sp>
      <p:sp>
        <p:nvSpPr>
          <p:cNvPr id="30" name="Rectangle 29"/>
          <p:cNvSpPr/>
          <p:nvPr/>
        </p:nvSpPr>
        <p:spPr>
          <a:xfrm>
            <a:off x="611560" y="3944181"/>
            <a:ext cx="57621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spc="-20" dirty="0">
                <a:solidFill>
                  <a:srgbClr val="000000"/>
                </a:solidFill>
                <a:ea typeface="Times New Roman"/>
                <a:cs typeface="Simplified Arabic"/>
              </a:rPr>
              <a:t>وهي تمثل مجموع العادات والتقاليد والقيم وأساليب </a:t>
            </a:r>
            <a:r>
              <a:rPr lang="ar-SA" sz="2400" b="1" spc="-20" dirty="0" smtClean="0">
                <a:solidFill>
                  <a:srgbClr val="000000"/>
                </a:solidFill>
                <a:ea typeface="Times New Roman"/>
                <a:cs typeface="Simplified Arabic"/>
              </a:rPr>
              <a:t>الحياة</a:t>
            </a:r>
            <a:r>
              <a:rPr lang="ar-EG" sz="2400" b="1" spc="-20" dirty="0" smtClean="0">
                <a:solidFill>
                  <a:srgbClr val="000000"/>
                </a:solidFill>
                <a:ea typeface="Times New Roman"/>
                <a:cs typeface="Simplified Arabic"/>
              </a:rPr>
              <a:t>.</a:t>
            </a:r>
            <a:r>
              <a:rPr lang="ar-SA" sz="2400" b="1" spc="-20" dirty="0" smtClean="0">
                <a:solidFill>
                  <a:srgbClr val="000000"/>
                </a:solidFill>
                <a:ea typeface="Times New Roman"/>
                <a:cs typeface="Simplified Arabic"/>
              </a:rPr>
              <a:t> </a:t>
            </a:r>
            <a:endParaRPr lang="en-US" sz="2400" dirty="0"/>
          </a:p>
        </p:txBody>
      </p:sp>
      <p:sp>
        <p:nvSpPr>
          <p:cNvPr id="31" name="Rectangle 30"/>
          <p:cNvSpPr/>
          <p:nvPr/>
        </p:nvSpPr>
        <p:spPr>
          <a:xfrm>
            <a:off x="2032358" y="4539724"/>
            <a:ext cx="42085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400" b="1" spc="-20" dirty="0" smtClean="0">
                <a:solidFill>
                  <a:srgbClr val="000000"/>
                </a:solidFill>
                <a:ea typeface="Times New Roman"/>
                <a:cs typeface="Simplified Arabic"/>
              </a:rPr>
              <a:t>نوع النظام اذا كان ديمقراطيا أم ديكتاتوريا.</a:t>
            </a:r>
            <a:endParaRPr lang="en-US" sz="2400" dirty="0"/>
          </a:p>
        </p:txBody>
      </p:sp>
      <p:sp>
        <p:nvSpPr>
          <p:cNvPr id="32" name="Rectangle 31"/>
          <p:cNvSpPr/>
          <p:nvPr/>
        </p:nvSpPr>
        <p:spPr>
          <a:xfrm>
            <a:off x="148549" y="5158905"/>
            <a:ext cx="57493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SA" sz="2400" b="1" spc="-20" dirty="0">
                <a:solidFill>
                  <a:srgbClr val="000000"/>
                </a:solidFill>
                <a:ea typeface="Times New Roman"/>
                <a:cs typeface="Simplified Arabic"/>
              </a:rPr>
              <a:t>الأزمة الاقتصادية والشعور بالقلق </a:t>
            </a:r>
            <a:r>
              <a:rPr lang="ar-SA" sz="2400" b="1" spc="-20" dirty="0" smtClean="0">
                <a:solidFill>
                  <a:srgbClr val="000000"/>
                </a:solidFill>
                <a:ea typeface="Times New Roman"/>
                <a:cs typeface="Simplified Arabic"/>
              </a:rPr>
              <a:t>بين </a:t>
            </a:r>
            <a:r>
              <a:rPr lang="ar-SA" sz="2400" b="1" spc="-20" dirty="0">
                <a:solidFill>
                  <a:srgbClr val="000000"/>
                </a:solidFill>
                <a:ea typeface="Times New Roman"/>
                <a:cs typeface="Simplified Arabic"/>
              </a:rPr>
              <a:t>صفوف </a:t>
            </a:r>
            <a:r>
              <a:rPr lang="ar-SA" sz="2400" b="1" spc="-20" dirty="0" smtClean="0">
                <a:solidFill>
                  <a:srgbClr val="000000"/>
                </a:solidFill>
                <a:ea typeface="Times New Roman"/>
                <a:cs typeface="Simplified Arabic"/>
              </a:rPr>
              <a:t>الألمان</a:t>
            </a:r>
            <a:r>
              <a:rPr lang="ar-EG" sz="2400" b="1" spc="-20" dirty="0" smtClean="0">
                <a:solidFill>
                  <a:srgbClr val="000000"/>
                </a:solidFill>
                <a:ea typeface="Times New Roman"/>
                <a:cs typeface="Simplified Arabic"/>
              </a:rPr>
              <a:t>.</a:t>
            </a:r>
            <a:endParaRPr lang="en-US" sz="2400" dirty="0"/>
          </a:p>
        </p:txBody>
      </p:sp>
      <p:sp>
        <p:nvSpPr>
          <p:cNvPr id="33" name="Rectangle 32"/>
          <p:cNvSpPr/>
          <p:nvPr/>
        </p:nvSpPr>
        <p:spPr>
          <a:xfrm>
            <a:off x="395537" y="5790455"/>
            <a:ext cx="58304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ea typeface="Times New Roman"/>
                <a:cs typeface="Simplified Arabic"/>
              </a:rPr>
              <a:t>.</a:t>
            </a:r>
            <a:r>
              <a:rPr lang="ar-SA" sz="2400" b="1" dirty="0" smtClean="0">
                <a:solidFill>
                  <a:srgbClr val="000000"/>
                </a:solidFill>
                <a:ea typeface="Times New Roman"/>
                <a:cs typeface="Simplified Arabic"/>
              </a:rPr>
              <a:t>فالدعاية </a:t>
            </a:r>
            <a:r>
              <a:rPr lang="ar-SA" sz="2400" b="1" dirty="0">
                <a:solidFill>
                  <a:srgbClr val="000000"/>
                </a:solidFill>
                <a:ea typeface="Times New Roman"/>
                <a:cs typeface="Simplified Arabic"/>
              </a:rPr>
              <a:t>عجلت من هزيمة الألمان في الحربين العالميتين</a:t>
            </a:r>
            <a:endParaRPr lang="en-US" sz="2400" dirty="0"/>
          </a:p>
        </p:txBody>
      </p:sp>
      <p:sp>
        <p:nvSpPr>
          <p:cNvPr id="34" name="Rectangle 33"/>
          <p:cNvSpPr/>
          <p:nvPr/>
        </p:nvSpPr>
        <p:spPr>
          <a:xfrm>
            <a:off x="149051" y="6252119"/>
            <a:ext cx="67458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SA" sz="2400" b="1" dirty="0" smtClean="0">
                <a:solidFill>
                  <a:srgbClr val="000000"/>
                </a:solidFill>
                <a:ea typeface="Times New Roman"/>
                <a:cs typeface="Simplified Arabic"/>
              </a:rPr>
              <a:t>الأحاديث التي </a:t>
            </a:r>
            <a:r>
              <a:rPr lang="ar-SA" sz="2400" b="1" dirty="0">
                <a:solidFill>
                  <a:srgbClr val="000000"/>
                </a:solidFill>
                <a:ea typeface="Times New Roman"/>
                <a:cs typeface="Simplified Arabic"/>
              </a:rPr>
              <a:t>يتبادلها الناس و يتناقلونها دون التثبت من </a:t>
            </a:r>
            <a:r>
              <a:rPr lang="ar-SA" sz="2400" b="1" dirty="0" smtClean="0">
                <a:solidFill>
                  <a:srgbClr val="000000"/>
                </a:solidFill>
                <a:ea typeface="Times New Roman"/>
                <a:cs typeface="Simplified Arabic"/>
              </a:rPr>
              <a:t>صحتها</a:t>
            </a:r>
            <a:r>
              <a:rPr lang="en-US" sz="2400" b="1" dirty="0">
                <a:solidFill>
                  <a:srgbClr val="000000"/>
                </a:solidFill>
                <a:ea typeface="Times New Roman"/>
                <a:cs typeface="Simplified Arabic"/>
              </a:rPr>
              <a:t>.</a:t>
            </a:r>
            <a:r>
              <a:rPr lang="ar-SA" sz="2400" b="1" dirty="0" smtClean="0">
                <a:solidFill>
                  <a:srgbClr val="000000"/>
                </a:solidFill>
                <a:ea typeface="Times New Roman"/>
                <a:cs typeface="Simplified Arabic"/>
              </a:rPr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94208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  <p:bldP spid="13" grpId="0"/>
      <p:bldP spid="15" grpId="0"/>
      <p:bldP spid="16" grpId="0"/>
      <p:bldP spid="4" grpId="0"/>
      <p:bldP spid="7" grpId="0"/>
      <p:bldP spid="8" grpId="0"/>
      <p:bldP spid="9" grpId="0"/>
      <p:bldP spid="10" grpId="0"/>
      <p:bldP spid="12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C4CAE4C0-5672-43FE-B82A-9786FABF0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97248" y="192468"/>
            <a:ext cx="762000" cy="244475"/>
          </a:xfrm>
        </p:spPr>
        <p:txBody>
          <a:bodyPr/>
          <a:lstStyle/>
          <a:p>
            <a:fld id="{0B34F065-1154-456A-91E3-76DE8E75E17B}" type="slidenum">
              <a:rPr lang="ar-SA" sz="1800" b="1" smtClean="0"/>
              <a:t>4</a:t>
            </a:fld>
            <a:endParaRPr lang="ar-SA" b="1" dirty="0"/>
          </a:p>
        </p:txBody>
      </p:sp>
      <p:sp>
        <p:nvSpPr>
          <p:cNvPr id="14" name="Rectangle 13"/>
          <p:cNvSpPr/>
          <p:nvPr/>
        </p:nvSpPr>
        <p:spPr>
          <a:xfrm>
            <a:off x="5785144" y="1196752"/>
            <a:ext cx="32880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8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1. </a:t>
            </a:r>
            <a:r>
              <a:rPr lang="ar-SA" sz="28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دور </a:t>
            </a:r>
            <a:r>
              <a:rPr lang="ar-SA" sz="2800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الجماعات الأولية</a:t>
            </a:r>
            <a:r>
              <a:rPr lang="ar-SA" sz="2800" b="1" dirty="0" smtClean="0"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:</a:t>
            </a:r>
            <a:endParaRPr lang="en-US" sz="28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53909" y="1170516"/>
            <a:ext cx="43197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solidFill>
                  <a:srgbClr val="000000"/>
                </a:solidFill>
                <a:ea typeface="Times New Roman"/>
                <a:cs typeface="Simplified Arabic"/>
              </a:rPr>
              <a:t>وهي الجماعات التي تضع البذرة الأولى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1830500" y="260648"/>
            <a:ext cx="5891596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15000"/>
              </a:lnSpc>
            </a:pPr>
            <a:r>
              <a:rPr lang="ar-SA" sz="3200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latin typeface="Calibri"/>
                <a:ea typeface="Times New Roman"/>
                <a:cs typeface="PT Bold Heading" pitchFamily="2" charset="-78"/>
              </a:rPr>
              <a:t>كيف تتم عملية تكوين الرأي </a:t>
            </a:r>
            <a:r>
              <a:rPr lang="ar-SA" sz="32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latin typeface="Calibri"/>
                <a:ea typeface="Times New Roman"/>
                <a:cs typeface="PT Bold Heading" pitchFamily="2" charset="-78"/>
              </a:rPr>
              <a:t>العام</a:t>
            </a:r>
            <a:r>
              <a:rPr lang="ar-EG" sz="32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latin typeface="Calibri"/>
                <a:ea typeface="Times New Roman"/>
                <a:cs typeface="PT Bold Heading" pitchFamily="2" charset="-78"/>
              </a:rPr>
              <a:t>؟!!</a:t>
            </a:r>
            <a:endParaRPr lang="en-US" sz="3200" dirty="0">
              <a:solidFill>
                <a:srgbClr val="FF0000"/>
              </a:solidFill>
              <a:effectLst/>
              <a:latin typeface="Calibri"/>
              <a:ea typeface="Calibri"/>
              <a:cs typeface="PT Bold Heading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80574" y="1916832"/>
            <a:ext cx="35926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 rtl="1"/>
            <a:r>
              <a:rPr lang="ar-EG" sz="28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2. </a:t>
            </a:r>
            <a:r>
              <a:rPr lang="ar-SA" sz="28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ظهور </a:t>
            </a:r>
            <a:r>
              <a:rPr lang="ar-SA" sz="2800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الزعامة </a:t>
            </a:r>
            <a:r>
              <a:rPr lang="ar-SA" sz="28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والقيادة</a:t>
            </a:r>
            <a:r>
              <a:rPr lang="ar-EG" sz="28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:</a:t>
            </a:r>
            <a:endParaRPr lang="en-US" sz="28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37659" y="2629981"/>
            <a:ext cx="36943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EG" sz="28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3. </a:t>
            </a:r>
            <a:r>
              <a:rPr lang="ar-SA" sz="28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اتساع </a:t>
            </a:r>
            <a:r>
              <a:rPr lang="ar-SA" sz="2800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دائرة </a:t>
            </a:r>
            <a:r>
              <a:rPr lang="ar-SA" sz="28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الاتصالات</a:t>
            </a:r>
            <a:r>
              <a:rPr lang="ar-EG" sz="28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:</a:t>
            </a:r>
            <a:endParaRPr lang="en-US" sz="28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99992" y="3212976"/>
            <a:ext cx="44352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EG" sz="28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4. </a:t>
            </a:r>
            <a:r>
              <a:rPr lang="ar-SA" sz="28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موافقة </a:t>
            </a:r>
            <a:r>
              <a:rPr lang="ar-SA" sz="2800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الآخرين وسلوكياتهم</a:t>
            </a:r>
            <a:r>
              <a:rPr lang="ar-SA" sz="2800" b="1" dirty="0"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:</a:t>
            </a:r>
            <a:endParaRPr lang="en-US" sz="28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4145" y="3212976"/>
            <a:ext cx="42033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ar-SA" sz="2400" b="1" dirty="0">
                <a:solidFill>
                  <a:srgbClr val="000000"/>
                </a:solidFill>
                <a:ea typeface="Times New Roman"/>
                <a:cs typeface="Simplified Arabic"/>
              </a:rPr>
              <a:t>وتأتي هذه المرحلة بعد مناقشات </a:t>
            </a:r>
            <a:r>
              <a:rPr lang="ar-SA" sz="2400" b="1" dirty="0" smtClean="0">
                <a:solidFill>
                  <a:srgbClr val="000000"/>
                </a:solidFill>
                <a:ea typeface="Times New Roman"/>
                <a:cs typeface="Simplified Arabic"/>
              </a:rPr>
              <a:t>واسعة</a:t>
            </a:r>
            <a:r>
              <a:rPr lang="ar-EG" sz="2400" b="1" dirty="0" smtClean="0">
                <a:solidFill>
                  <a:srgbClr val="000000"/>
                </a:solidFill>
                <a:ea typeface="Times New Roman"/>
                <a:cs typeface="Simplified Arabic"/>
              </a:rPr>
              <a:t>.</a:t>
            </a:r>
            <a:r>
              <a:rPr lang="ar-SA" sz="2400" b="1" dirty="0" smtClean="0">
                <a:solidFill>
                  <a:srgbClr val="000000"/>
                </a:solidFill>
                <a:ea typeface="Times New Roman"/>
                <a:cs typeface="Simplified Arabic"/>
              </a:rPr>
              <a:t> 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983528" y="3857106"/>
            <a:ext cx="28913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rtl="1"/>
            <a:r>
              <a:rPr lang="ar-EG" sz="28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5. </a:t>
            </a:r>
            <a:r>
              <a:rPr lang="ar-SA" sz="28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التفكك </a:t>
            </a:r>
            <a:r>
              <a:rPr lang="ar-SA" sz="2800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والاختفاء</a:t>
            </a:r>
            <a:r>
              <a:rPr lang="ar-SA" sz="2800" b="1" dirty="0"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: </a:t>
            </a:r>
            <a:endParaRPr lang="en-US" sz="28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9552" y="1916832"/>
            <a:ext cx="47981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 smtClean="0">
                <a:solidFill>
                  <a:srgbClr val="000000"/>
                </a:solidFill>
                <a:ea typeface="Times New Roman"/>
                <a:cs typeface="Simplified Arabic"/>
              </a:rPr>
              <a:t>ظهور </a:t>
            </a:r>
            <a:r>
              <a:rPr lang="ar-SA" sz="2400" b="1" dirty="0">
                <a:solidFill>
                  <a:srgbClr val="000000"/>
                </a:solidFill>
                <a:ea typeface="Times New Roman"/>
                <a:cs typeface="Simplified Arabic"/>
              </a:rPr>
              <a:t>قيادات تعمل على تبسيط الفكرة </a:t>
            </a:r>
            <a:r>
              <a:rPr lang="ar-SA" sz="2400" b="1" dirty="0" smtClean="0">
                <a:solidFill>
                  <a:srgbClr val="000000"/>
                </a:solidFill>
                <a:ea typeface="Times New Roman"/>
                <a:cs typeface="Simplified Arabic"/>
              </a:rPr>
              <a:t>الأصلية</a:t>
            </a:r>
            <a:r>
              <a:rPr lang="ar-EG" sz="2400" b="1" dirty="0" smtClean="0">
                <a:solidFill>
                  <a:srgbClr val="000000"/>
                </a:solidFill>
                <a:ea typeface="Times New Roman"/>
                <a:cs typeface="Simplified Arabic"/>
              </a:rPr>
              <a:t>.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1091231" y="2622953"/>
            <a:ext cx="44871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>
                <a:solidFill>
                  <a:srgbClr val="000000"/>
                </a:solidFill>
                <a:ea typeface="Times New Roman"/>
                <a:cs typeface="Simplified Arabic"/>
              </a:rPr>
              <a:t>وهي المرحلة التي تتسع فيها دائرة </a:t>
            </a:r>
            <a:r>
              <a:rPr lang="ar-SA" sz="2400" b="1" dirty="0" smtClean="0">
                <a:solidFill>
                  <a:srgbClr val="000000"/>
                </a:solidFill>
                <a:ea typeface="Times New Roman"/>
                <a:cs typeface="Simplified Arabic"/>
              </a:rPr>
              <a:t>النقاش</a:t>
            </a:r>
            <a:r>
              <a:rPr lang="ar-EG" sz="2400" b="1" dirty="0" smtClean="0">
                <a:solidFill>
                  <a:srgbClr val="000000"/>
                </a:solidFill>
                <a:ea typeface="Times New Roman"/>
                <a:cs typeface="Simplified Arabic"/>
              </a:rPr>
              <a:t>.</a:t>
            </a:r>
            <a:r>
              <a:rPr lang="ar-SA" sz="2400" b="1" dirty="0" smtClean="0">
                <a:solidFill>
                  <a:srgbClr val="000000"/>
                </a:solidFill>
                <a:ea typeface="Times New Roman"/>
                <a:cs typeface="Simplified Arabic"/>
              </a:rPr>
              <a:t> 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3575676" y="3934050"/>
            <a:ext cx="25298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>
                <a:solidFill>
                  <a:srgbClr val="000000"/>
                </a:solidFill>
                <a:ea typeface="Times New Roman"/>
                <a:cs typeface="Simplified Arabic"/>
              </a:rPr>
              <a:t>الرأي العام ظاهرة </a:t>
            </a:r>
            <a:r>
              <a:rPr lang="ar-SA" sz="2400" b="1" dirty="0" smtClean="0">
                <a:solidFill>
                  <a:srgbClr val="000000"/>
                </a:solidFill>
                <a:ea typeface="Times New Roman"/>
                <a:cs typeface="Simplified Arabic"/>
              </a:rPr>
              <a:t>وقتية</a:t>
            </a:r>
            <a:r>
              <a:rPr lang="ar-EG" sz="2400" b="1" dirty="0" smtClean="0">
                <a:solidFill>
                  <a:srgbClr val="000000"/>
                </a:solidFill>
                <a:ea typeface="Times New Roman"/>
                <a:cs typeface="Simplified Arabic"/>
              </a:rPr>
              <a:t>.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562384" y="5517232"/>
            <a:ext cx="5884944" cy="6401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 rtl="1">
              <a:lnSpc>
                <a:spcPct val="115000"/>
              </a:lnSpc>
            </a:pPr>
            <a:r>
              <a:rPr lang="ar-EG" sz="32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FF00"/>
                </a:solidFill>
                <a:latin typeface="Calibri"/>
                <a:ea typeface="Times New Roman"/>
                <a:cs typeface="PT Bold Heading" pitchFamily="2" charset="-78"/>
              </a:rPr>
              <a:t>الرأي العام ظاهرة وقتية.. فسر ذلك...</a:t>
            </a:r>
            <a:endParaRPr lang="en-US" sz="2000" dirty="0">
              <a:solidFill>
                <a:srgbClr val="FFFF00"/>
              </a:solidFill>
              <a:effectLst/>
              <a:latin typeface="Calibri"/>
              <a:ea typeface="Calibri"/>
              <a:cs typeface="PT Bold Heading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30316" y="4945536"/>
            <a:ext cx="966931" cy="6401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 rtl="1">
              <a:lnSpc>
                <a:spcPct val="115000"/>
              </a:lnSpc>
            </a:pPr>
            <a:r>
              <a:rPr lang="ar-EG" sz="32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FF00"/>
                </a:solidFill>
                <a:latin typeface="Calibri"/>
                <a:ea typeface="Times New Roman"/>
                <a:cs typeface="PT Bold Heading" pitchFamily="2" charset="-78"/>
              </a:rPr>
              <a:t>كويز</a:t>
            </a:r>
            <a:r>
              <a:rPr lang="ar-EG" sz="28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FF00"/>
                </a:solidFill>
                <a:latin typeface="Calibri"/>
                <a:ea typeface="Times New Roman"/>
                <a:cs typeface="PT Bold Heading" pitchFamily="2" charset="-78"/>
              </a:rPr>
              <a:t>:</a:t>
            </a:r>
            <a:endParaRPr lang="en-US" dirty="0">
              <a:solidFill>
                <a:srgbClr val="FFFF00"/>
              </a:solidFill>
              <a:effectLst/>
              <a:latin typeface="Calibri"/>
              <a:ea typeface="Calibri"/>
              <a:cs typeface="PT Bold Heading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653136"/>
            <a:ext cx="2005013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391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7" grpId="0"/>
      <p:bldP spid="9" grpId="0"/>
      <p:bldP spid="16" grpId="0"/>
      <p:bldP spid="17" grpId="0"/>
      <p:bldP spid="18" grpId="0"/>
      <p:bldP spid="19" grpId="0"/>
      <p:bldP spid="4" grpId="0"/>
      <p:bldP spid="5" grpId="0"/>
      <p:bldP spid="6" grpId="0"/>
      <p:bldP spid="8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-180528" y="116632"/>
            <a:ext cx="762000" cy="244475"/>
          </a:xfrm>
        </p:spPr>
        <p:txBody>
          <a:bodyPr/>
          <a:lstStyle/>
          <a:p>
            <a:fld id="{0B34F065-1154-456A-91E3-76DE8E75E17B}" type="slidenum">
              <a:rPr lang="ar-SA" sz="1600" b="1" smtClean="0"/>
              <a:t>5</a:t>
            </a:fld>
            <a:endParaRPr lang="ar-SA" b="1" dirty="0"/>
          </a:p>
        </p:txBody>
      </p:sp>
      <p:sp>
        <p:nvSpPr>
          <p:cNvPr id="2" name="Rectangle 1"/>
          <p:cNvSpPr/>
          <p:nvPr/>
        </p:nvSpPr>
        <p:spPr>
          <a:xfrm>
            <a:off x="2539768" y="332656"/>
            <a:ext cx="4320480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15000"/>
              </a:lnSpc>
            </a:pPr>
            <a:r>
              <a:rPr lang="ar-SA" sz="3200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latin typeface="Calibri"/>
                <a:ea typeface="Times New Roman"/>
                <a:cs typeface="PT Bold Heading" pitchFamily="2" charset="-78"/>
              </a:rPr>
              <a:t>مراحل تكوين الرأي العام:</a:t>
            </a:r>
            <a:endParaRPr lang="en-US" sz="2000" dirty="0">
              <a:solidFill>
                <a:srgbClr val="FF0000"/>
              </a:solidFill>
              <a:effectLst/>
              <a:latin typeface="Calibri"/>
              <a:ea typeface="Calibri"/>
              <a:cs typeface="PT Bold Heading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55138" y="1379956"/>
            <a:ext cx="42102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EG" sz="2800" b="1" dirty="0" smtClean="0">
                <a:solidFill>
                  <a:srgbClr val="FF0000"/>
                </a:solidFill>
                <a:ea typeface="Calibri"/>
                <a:cs typeface="PT Bold Heading" pitchFamily="2" charset="-78"/>
              </a:rPr>
              <a:t>1. </a:t>
            </a:r>
            <a:r>
              <a:rPr lang="ar-SA" sz="2800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مرحلة الإحساس والإدراك</a:t>
            </a:r>
            <a:r>
              <a:rPr lang="ar-SA" sz="2800" b="1" dirty="0"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: </a:t>
            </a:r>
            <a:endParaRPr lang="en-US" sz="28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36112" y="2153115"/>
            <a:ext cx="34642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EG" sz="2800" b="1" dirty="0" smtClean="0">
                <a:solidFill>
                  <a:srgbClr val="FF0000"/>
                </a:solidFill>
                <a:ea typeface="Calibri"/>
                <a:cs typeface="PT Bold Heading" pitchFamily="2" charset="-78"/>
              </a:rPr>
              <a:t>2. </a:t>
            </a:r>
            <a:r>
              <a:rPr lang="ar-SA" sz="2800" b="1" spc="-20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مرحلة الرأي الفردي</a:t>
            </a:r>
            <a:r>
              <a:rPr lang="ar-SA" sz="2800" b="1" spc="-20" dirty="0"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: </a:t>
            </a:r>
            <a:endParaRPr lang="en-US" sz="28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47864" y="2932952"/>
            <a:ext cx="55547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EG" sz="2800" b="1" dirty="0" smtClean="0">
                <a:solidFill>
                  <a:srgbClr val="FF0000"/>
                </a:solidFill>
                <a:ea typeface="Calibri"/>
                <a:cs typeface="PT Bold Heading" pitchFamily="2" charset="-78"/>
              </a:rPr>
              <a:t>3. </a:t>
            </a:r>
            <a:r>
              <a:rPr lang="ar-SA" sz="2800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مرحلة صراع الفرد مع آراء </a:t>
            </a:r>
            <a:r>
              <a:rPr lang="ar-SA" sz="2800" b="1" dirty="0" smtClean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الجماعة</a:t>
            </a:r>
            <a:r>
              <a:rPr lang="ar-EG" sz="2800" b="1" dirty="0" smtClean="0">
                <a:solidFill>
                  <a:srgbClr val="FF0000"/>
                </a:solidFill>
                <a:ea typeface="Calibri"/>
                <a:cs typeface="PT Bold Heading" pitchFamily="2" charset="-78"/>
              </a:rPr>
              <a:t>:</a:t>
            </a:r>
            <a:endParaRPr lang="en-US" sz="28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71800" y="4223234"/>
            <a:ext cx="61384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EG" sz="2800" b="1" dirty="0" smtClean="0">
                <a:solidFill>
                  <a:srgbClr val="FF0000"/>
                </a:solidFill>
                <a:ea typeface="Calibri"/>
                <a:cs typeface="PT Bold Heading" pitchFamily="2" charset="-78"/>
              </a:rPr>
              <a:t>4. </a:t>
            </a:r>
            <a:r>
              <a:rPr lang="ar-SA" sz="2800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مرحلة تحول آراء الأفراد إلى آراء الجماعة</a:t>
            </a:r>
            <a:r>
              <a:rPr lang="ar-SA" sz="2800" b="1" dirty="0">
                <a:solidFill>
                  <a:srgbClr val="FF0000"/>
                </a:solidFill>
                <a:ea typeface="Times New Roman"/>
                <a:cs typeface="PT Bold Heading" pitchFamily="2" charset="-78"/>
              </a:rPr>
              <a:t>: </a:t>
            </a:r>
            <a:endParaRPr lang="en-US" sz="28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9512" y="1441511"/>
            <a:ext cx="4752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rtl="1"/>
            <a:r>
              <a:rPr lang="ar-SA" sz="2400" b="1" dirty="0">
                <a:solidFill>
                  <a:srgbClr val="000000"/>
                </a:solidFill>
                <a:ea typeface="Times New Roman"/>
                <a:cs typeface="Simplified Arabic"/>
              </a:rPr>
              <a:t>يتعرض الفرد لمجموعة من المنبهات </a:t>
            </a:r>
            <a:r>
              <a:rPr lang="ar-SA" sz="2400" b="1" dirty="0" smtClean="0">
                <a:solidFill>
                  <a:srgbClr val="000000"/>
                </a:solidFill>
                <a:ea typeface="Times New Roman"/>
                <a:cs typeface="Simplified Arabic"/>
              </a:rPr>
              <a:t>والمثيرات</a:t>
            </a:r>
            <a:r>
              <a:rPr lang="ar-EG" sz="2400" b="1" dirty="0" smtClean="0">
                <a:solidFill>
                  <a:srgbClr val="000000"/>
                </a:solidFill>
                <a:ea typeface="Times New Roman"/>
                <a:cs typeface="Simplified Arabic"/>
              </a:rPr>
              <a:t>.</a:t>
            </a:r>
            <a:r>
              <a:rPr lang="ar-SA" sz="2400" b="1" dirty="0" smtClean="0">
                <a:solidFill>
                  <a:srgbClr val="000000"/>
                </a:solidFill>
                <a:ea typeface="Times New Roman"/>
                <a:cs typeface="Simplified Arabic"/>
              </a:rPr>
              <a:t> </a:t>
            </a:r>
            <a:endParaRPr lang="en-US" sz="2400" dirty="0">
              <a:solidFill>
                <a:prstClr val="black"/>
              </a:solidFill>
              <a:cs typeface="PT Bold Heading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99592" y="2153115"/>
            <a:ext cx="4554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rtl="1"/>
            <a:r>
              <a:rPr lang="ar-SA" sz="2400" b="1" spc="-20" dirty="0">
                <a:solidFill>
                  <a:srgbClr val="000000"/>
                </a:solidFill>
                <a:ea typeface="Times New Roman"/>
                <a:cs typeface="Simplified Arabic"/>
              </a:rPr>
              <a:t>في هذه المرحلة يقوم الفرد بالتعبير </a:t>
            </a:r>
            <a:r>
              <a:rPr lang="ar-SA" sz="2400" b="1" spc="-20" dirty="0" smtClean="0">
                <a:solidFill>
                  <a:srgbClr val="000000"/>
                </a:solidFill>
                <a:ea typeface="Times New Roman"/>
                <a:cs typeface="Simplified Arabic"/>
              </a:rPr>
              <a:t>اللفظي</a:t>
            </a:r>
            <a:r>
              <a:rPr lang="ar-EG" sz="2400" b="1" spc="-20" dirty="0" smtClean="0">
                <a:solidFill>
                  <a:srgbClr val="000000"/>
                </a:solidFill>
                <a:ea typeface="Times New Roman"/>
                <a:cs typeface="Simplified Arabic"/>
              </a:rPr>
              <a:t>.</a:t>
            </a:r>
            <a:endParaRPr lang="en-US" sz="2400" dirty="0">
              <a:solidFill>
                <a:prstClr val="black"/>
              </a:solidFill>
              <a:cs typeface="PT Bold Heading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3528" y="3613933"/>
            <a:ext cx="53285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SA" sz="2400" b="1" dirty="0">
                <a:solidFill>
                  <a:srgbClr val="000000"/>
                </a:solidFill>
                <a:ea typeface="Times New Roman"/>
                <a:cs typeface="Simplified Arabic"/>
              </a:rPr>
              <a:t>وفي هذه المرحلة تدور المناقشات والحوار </a:t>
            </a:r>
            <a:r>
              <a:rPr lang="ar-SA" sz="2400" b="1" dirty="0" smtClean="0">
                <a:solidFill>
                  <a:srgbClr val="000000"/>
                </a:solidFill>
                <a:ea typeface="Times New Roman"/>
                <a:cs typeface="Simplified Arabic"/>
              </a:rPr>
              <a:t>والجدل</a:t>
            </a:r>
            <a:r>
              <a:rPr lang="ar-EG" sz="2400" b="1" dirty="0" smtClean="0">
                <a:solidFill>
                  <a:srgbClr val="000000"/>
                </a:solidFill>
                <a:ea typeface="Times New Roman"/>
                <a:cs typeface="Simplified Arabic"/>
              </a:rPr>
              <a:t>.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-188226" y="4941168"/>
            <a:ext cx="60486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EG" sz="2400" b="1" dirty="0" smtClean="0">
                <a:solidFill>
                  <a:srgbClr val="000000"/>
                </a:solidFill>
                <a:ea typeface="Times New Roman"/>
                <a:cs typeface="Simplified Arabic"/>
              </a:rPr>
              <a:t>حيث ي</a:t>
            </a:r>
            <a:r>
              <a:rPr lang="ar-SA" sz="2400" b="1" dirty="0" smtClean="0">
                <a:solidFill>
                  <a:srgbClr val="000000"/>
                </a:solidFill>
                <a:ea typeface="Times New Roman"/>
                <a:cs typeface="Simplified Arabic"/>
              </a:rPr>
              <a:t>تم </a:t>
            </a:r>
            <a:r>
              <a:rPr lang="ar-SA" sz="2400" b="1" dirty="0">
                <a:solidFill>
                  <a:srgbClr val="000000"/>
                </a:solidFill>
                <a:ea typeface="Times New Roman"/>
                <a:cs typeface="Simplified Arabic"/>
              </a:rPr>
              <a:t>التقريب بين وجهات النظر المختلفة </a:t>
            </a:r>
            <a:r>
              <a:rPr lang="ar-SA" sz="2400" b="1" dirty="0" smtClean="0">
                <a:solidFill>
                  <a:srgbClr val="000000"/>
                </a:solidFill>
                <a:ea typeface="Times New Roman"/>
                <a:cs typeface="Simplified Arabic"/>
              </a:rPr>
              <a:t>والمتباينة</a:t>
            </a:r>
            <a:r>
              <a:rPr lang="ar-EG" sz="2400" b="1" dirty="0" smtClean="0">
                <a:solidFill>
                  <a:srgbClr val="000000"/>
                </a:solidFill>
                <a:ea typeface="Times New Roman"/>
                <a:cs typeface="Simplified Arabic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19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  <p:bldP spid="10" grpId="0"/>
      <p:bldP spid="11" grpId="0"/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33D8906-59D0-4F82-A21D-347314064D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20864" t="24800" r="35824" b="29001"/>
          <a:stretch/>
        </p:blipFill>
        <p:spPr>
          <a:xfrm>
            <a:off x="716696" y="980728"/>
            <a:ext cx="7632848" cy="5328592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C62435A-47D6-40A8-9258-4E42D0C20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34344" y="116632"/>
            <a:ext cx="762000" cy="244475"/>
          </a:xfrm>
        </p:spPr>
        <p:txBody>
          <a:bodyPr/>
          <a:lstStyle/>
          <a:p>
            <a:fld id="{0B34F065-1154-456A-91E3-76DE8E75E17B}" type="slidenum">
              <a:rPr lang="ar-SA" sz="1600" b="1" smtClean="0"/>
              <a:t>6</a:t>
            </a:fld>
            <a:endParaRPr lang="ar-SA" b="1" dirty="0"/>
          </a:p>
        </p:txBody>
      </p:sp>
    </p:spTree>
    <p:extLst>
      <p:ext uri="{BB962C8B-B14F-4D97-AF65-F5344CB8AC3E}">
        <p14:creationId xmlns:p14="http://schemas.microsoft.com/office/powerpoint/2010/main" val="256783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1789</TotalTime>
  <Words>394</Words>
  <Application>Microsoft Office PowerPoint</Application>
  <PresentationFormat>On-screen Show (4:3)</PresentationFormat>
  <Paragraphs>63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Trek</vt:lpstr>
      <vt:lpstr>مقرر الرأي العام والإعلام للفرقة الثالثة </vt:lpstr>
      <vt:lpstr>المحاضرة الخامسة: عناصر الرأي العام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68</cp:revision>
  <dcterms:created xsi:type="dcterms:W3CDTF">2020-03-24T00:59:16Z</dcterms:created>
  <dcterms:modified xsi:type="dcterms:W3CDTF">2020-10-19T14:18:21Z</dcterms:modified>
</cp:coreProperties>
</file>